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58" r:id="rId4"/>
    <p:sldId id="259" r:id="rId5"/>
    <p:sldId id="264" r:id="rId6"/>
    <p:sldId id="266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1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F945F3-0769-48C3-8ED9-4D432D05EB5A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05BA4F-284E-404D-82B6-9BCF8C4F4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3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5BA4F-284E-404D-82B6-9BCF8C4F49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56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573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E7252-33B9-4FC3-8E30-7086B2591B02}" type="datetime1">
              <a:rPr lang="en-US" smtClean="0"/>
              <a:t>12/16/2017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91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C34DB-DD01-4928-ACB2-831A3D4B5B5B}" type="datetime1">
              <a:rPr lang="en-US" smtClean="0"/>
              <a:t>12/16/2017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140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2082-99AA-412B-A3F8-44A341B02EE2}" type="datetime1">
              <a:rPr lang="en-US" smtClean="0"/>
              <a:t>12/16/2017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4502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D91B6-D187-4EFB-8F2A-A7E0B378C9B6}" type="datetime1">
              <a:rPr lang="en-US" smtClean="0"/>
              <a:t>12/16/2017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78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B2AD2-E908-4608-A9F0-B05E7A2FBF8B}" type="datetime1">
              <a:rPr lang="en-US" smtClean="0"/>
              <a:t>12/16/2017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82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8881F-6110-4F9E-98FC-7D2F24EC4156}" type="datetime1">
              <a:rPr lang="en-US" smtClean="0"/>
              <a:t>12/16/2017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123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9BF48-9CBC-4771-A63C-813B75C8DDED}" type="datetime1">
              <a:rPr lang="en-US" smtClean="0"/>
              <a:t>12/16/2017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648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0" y="6391275"/>
            <a:ext cx="12192000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>
          <a:xfrm>
            <a:off x="0" y="6426201"/>
            <a:ext cx="274320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0856288-6EB0-464D-85F8-4141C541572A}" type="datetime1">
              <a:rPr lang="en-US" smtClean="0"/>
              <a:t>12/16/2017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>
          <a:xfrm>
            <a:off x="3657600" y="6432551"/>
            <a:ext cx="472440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Alex Kwan, akwan2@Illinois.edu, Team 5, UI ID: 658825907, CS 410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>
          <a:xfrm>
            <a:off x="9372600" y="6432551"/>
            <a:ext cx="274320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8089B8CF-D502-45EF-8277-FE9C2172133B}" type="slidenum">
              <a:rPr lang="en-US" smtClean="0"/>
              <a:pPr/>
              <a:t>‹#›</a:t>
            </a:fld>
            <a:r>
              <a:rPr lang="en-US" dirty="0" smtClean="0"/>
              <a:t> of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1205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A4F5A-36EC-4DCD-8E5B-7E63BD18B416}" type="datetime1">
              <a:rPr lang="en-US" smtClean="0"/>
              <a:t>12/16/2017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70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2AD42-C6AA-416E-9F9B-56E7C4B5F83A}" type="datetime1">
              <a:rPr lang="en-US" smtClean="0"/>
              <a:t>12/16/2017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365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D8FA4-0265-448A-9E6F-0B6CA631A2C2}" type="datetime1">
              <a:rPr lang="en-US" smtClean="0"/>
              <a:t>12/16/2017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Alex Kwan, akwan2@Illinois.edu, Team 5, UI ID: 658825907, CS 410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9B8CF-D502-45EF-8277-FE9C21721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24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Joint Analysis of Hotel </a:t>
            </a:r>
            <a:r>
              <a:rPr lang="en-US" b="1" dirty="0" smtClean="0">
                <a:solidFill>
                  <a:srgbClr val="0070C0"/>
                </a:solidFill>
              </a:rPr>
              <a:t>Reviews </a:t>
            </a:r>
            <a:r>
              <a:rPr lang="en-US" b="1" dirty="0">
                <a:solidFill>
                  <a:srgbClr val="0070C0"/>
                </a:solidFill>
              </a:rPr>
              <a:t>&amp; Historical Local Economy Metrics for Causal </a:t>
            </a:r>
            <a:r>
              <a:rPr lang="en-US" b="1" dirty="0" smtClean="0">
                <a:solidFill>
                  <a:srgbClr val="0070C0"/>
                </a:solidFill>
              </a:rPr>
              <a:t>Topics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44913"/>
            <a:ext cx="9144000" cy="2112962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dirty="0" smtClean="0">
                <a:solidFill>
                  <a:schemeClr val="accent2"/>
                </a:solidFill>
                <a:latin typeface="+mj-lt"/>
              </a:rPr>
              <a:t>Alex Kwan</a:t>
            </a:r>
          </a:p>
          <a:p>
            <a:pPr>
              <a:spcBef>
                <a:spcPts val="600"/>
              </a:spcBef>
            </a:pPr>
            <a:r>
              <a:rPr lang="en-US" dirty="0" smtClean="0">
                <a:solidFill>
                  <a:schemeClr val="accent2"/>
                </a:solidFill>
                <a:latin typeface="+mj-lt"/>
              </a:rPr>
              <a:t>akwan2@Illinois.edu</a:t>
            </a:r>
          </a:p>
          <a:p>
            <a:pPr>
              <a:spcBef>
                <a:spcPts val="600"/>
              </a:spcBef>
            </a:pPr>
            <a:r>
              <a:rPr lang="en-US" dirty="0" smtClean="0">
                <a:solidFill>
                  <a:schemeClr val="accent2"/>
                </a:solidFill>
                <a:latin typeface="+mj-lt"/>
              </a:rPr>
              <a:t>Team 5</a:t>
            </a:r>
          </a:p>
          <a:p>
            <a:pPr>
              <a:spcBef>
                <a:spcPts val="600"/>
              </a:spcBef>
            </a:pPr>
            <a:r>
              <a:rPr lang="en-US" dirty="0" smtClean="0">
                <a:solidFill>
                  <a:schemeClr val="accent2"/>
                </a:solidFill>
                <a:latin typeface="+mj-lt"/>
              </a:rPr>
              <a:t>UI ID: 658825907</a:t>
            </a:r>
          </a:p>
          <a:p>
            <a:pPr>
              <a:spcBef>
                <a:spcPts val="600"/>
              </a:spcBef>
            </a:pPr>
            <a:r>
              <a:rPr lang="en-US" dirty="0" smtClean="0">
                <a:solidFill>
                  <a:schemeClr val="accent2"/>
                </a:solidFill>
                <a:latin typeface="+mj-lt"/>
              </a:rPr>
              <a:t>CS 410</a:t>
            </a:r>
          </a:p>
          <a:p>
            <a:pPr>
              <a:spcBef>
                <a:spcPts val="600"/>
              </a:spcBef>
            </a:pPr>
            <a:endParaRPr lang="en-US" dirty="0" smtClean="0">
              <a:solidFill>
                <a:schemeClr val="accent2"/>
              </a:solidFill>
              <a:latin typeface="+mj-lt"/>
            </a:endParaRPr>
          </a:p>
          <a:p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981075" y="3509963"/>
            <a:ext cx="10563225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300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41"/>
    </mc:Choice>
    <mc:Fallback>
      <p:transition spd="slow" advTm="15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56288-6EB0-464D-85F8-4141C541572A}" type="datetime1">
              <a:rPr lang="en-US" smtClean="0"/>
              <a:t>12/16/2017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pPr/>
              <a:t>2</a:t>
            </a:fld>
            <a:r>
              <a:rPr lang="en-US" smtClean="0"/>
              <a:t> of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56183" y="1028700"/>
            <a:ext cx="4952446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Presentation Overview</a:t>
            </a:r>
          </a:p>
          <a:p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/>
              <a:t>Project Goal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/>
              <a:t>Code Walk-through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/>
              <a:t>Initial Results</a:t>
            </a:r>
            <a:endParaRPr lang="en-US" sz="40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/>
              <a:t>Potential Next Steps</a:t>
            </a:r>
            <a:endParaRPr lang="en-US" sz="40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10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48"/>
    </mc:Choice>
    <mc:Fallback>
      <p:transition spd="slow" advTm="28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8365" y="4199095"/>
            <a:ext cx="1280111" cy="12801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3732" y="4966034"/>
            <a:ext cx="1205351" cy="8021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114768" y="3987466"/>
            <a:ext cx="908635" cy="36896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Sensor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684358" y="3685647"/>
            <a:ext cx="2005263" cy="101065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Economic Indicators </a:t>
            </a:r>
          </a:p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(Non-text data)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722504" y="5034959"/>
            <a:ext cx="1812758" cy="80210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Hotel Reviews (Text data)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736995" y="3557837"/>
            <a:ext cx="1565606" cy="2128588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</a:schemeClr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4500000" scaled="0"/>
            <a:tileRect/>
          </a:gra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Joint mining of non-text and text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8683888" y="1196137"/>
            <a:ext cx="1668379" cy="1122947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Multiple predictors (features)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259240" y="843211"/>
            <a:ext cx="1179096" cy="91440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Predictive model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1352794" y="1191342"/>
            <a:ext cx="2035720" cy="1443789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Predicted values of real world variables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369357" y="3294375"/>
            <a:ext cx="1953441" cy="36896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Change the world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9624" y="2239596"/>
            <a:ext cx="980511" cy="980511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H="1">
            <a:off x="3438266" y="2635131"/>
            <a:ext cx="2148866" cy="847009"/>
          </a:xfrm>
          <a:prstGeom prst="straightConnector1">
            <a:avLst/>
          </a:prstGeom>
          <a:ln w="28575">
            <a:solidFill>
              <a:srgbClr val="00B050"/>
            </a:solidFill>
            <a:prstDash val="sysDash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utoShape 2" descr="Image result for thinking person icon"/>
          <p:cNvSpPr>
            <a:spLocks noChangeAspect="1" noChangeArrowheads="1"/>
          </p:cNvSpPr>
          <p:nvPr/>
        </p:nvSpPr>
        <p:spPr bwMode="auto">
          <a:xfrm>
            <a:off x="469900" y="-8731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5848690" y="1828236"/>
            <a:ext cx="1364" cy="328980"/>
          </a:xfrm>
          <a:prstGeom prst="straightConnector1">
            <a:avLst/>
          </a:prstGeom>
          <a:ln w="28575">
            <a:solidFill>
              <a:srgbClr val="00B050"/>
            </a:solidFill>
            <a:prstDash val="sysDash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6222963" y="2585799"/>
            <a:ext cx="2959137" cy="896341"/>
          </a:xfrm>
          <a:prstGeom prst="straightConnector1">
            <a:avLst/>
          </a:prstGeom>
          <a:ln w="28575">
            <a:solidFill>
              <a:srgbClr val="00B050"/>
            </a:solidFill>
            <a:prstDash val="sysDash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4614476" y="2800350"/>
            <a:ext cx="1035494" cy="1121187"/>
          </a:xfrm>
          <a:prstGeom prst="straightConnector1">
            <a:avLst/>
          </a:prstGeom>
          <a:ln w="28575">
            <a:solidFill>
              <a:srgbClr val="00B050"/>
            </a:solidFill>
            <a:prstDash val="sysDash"/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Left Brace 28"/>
          <p:cNvSpPr/>
          <p:nvPr/>
        </p:nvSpPr>
        <p:spPr>
          <a:xfrm>
            <a:off x="3477722" y="3921537"/>
            <a:ext cx="342900" cy="184660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5114925" y="4159163"/>
            <a:ext cx="47625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5110882" y="5436012"/>
            <a:ext cx="47625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ight Arrow 32"/>
          <p:cNvSpPr/>
          <p:nvPr/>
        </p:nvSpPr>
        <p:spPr>
          <a:xfrm>
            <a:off x="7800975" y="3987466"/>
            <a:ext cx="833247" cy="298784"/>
          </a:xfrm>
          <a:prstGeom prst="rightArrow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/>
          <p:cNvSpPr/>
          <p:nvPr/>
        </p:nvSpPr>
        <p:spPr>
          <a:xfrm>
            <a:off x="7642059" y="5227694"/>
            <a:ext cx="988139" cy="298784"/>
          </a:xfrm>
          <a:prstGeom prst="rightArrow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/>
          <p:cNvSpPr/>
          <p:nvPr/>
        </p:nvSpPr>
        <p:spPr>
          <a:xfrm rot="16200000">
            <a:off x="8871707" y="2737002"/>
            <a:ext cx="886413" cy="306995"/>
          </a:xfrm>
          <a:prstGeom prst="rightArrow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/>
          <p:cNvSpPr/>
          <p:nvPr/>
        </p:nvSpPr>
        <p:spPr>
          <a:xfrm rot="16200000">
            <a:off x="9344108" y="2737033"/>
            <a:ext cx="886413" cy="306995"/>
          </a:xfrm>
          <a:prstGeom prst="rightArrow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 rot="11262111">
            <a:off x="6561368" y="1320669"/>
            <a:ext cx="1950096" cy="298784"/>
          </a:xfrm>
          <a:prstGeom prst="rightArrow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 rot="9828892">
            <a:off x="3446358" y="1436435"/>
            <a:ext cx="1692982" cy="298784"/>
          </a:xfrm>
          <a:prstGeom prst="rightArrow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/>
          <p:cNvSpPr/>
          <p:nvPr/>
        </p:nvSpPr>
        <p:spPr>
          <a:xfrm rot="5400000">
            <a:off x="2135346" y="2790163"/>
            <a:ext cx="421186" cy="306995"/>
          </a:xfrm>
          <a:prstGeom prst="rightArrow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Arrow 39"/>
          <p:cNvSpPr/>
          <p:nvPr/>
        </p:nvSpPr>
        <p:spPr>
          <a:xfrm rot="5400000">
            <a:off x="2126066" y="3870594"/>
            <a:ext cx="421186" cy="306995"/>
          </a:xfrm>
          <a:prstGeom prst="rightArrow">
            <a:avLst/>
          </a:prstGeom>
          <a:solidFill>
            <a:schemeClr val="bg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1744611" y="5398808"/>
            <a:ext cx="1209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Real World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C2E7E-A3EB-48C3-8845-41EF7B9B4D45}" type="datetime1">
              <a:rPr lang="en-US" smtClean="0"/>
              <a:t>12/16/2017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651583" y="6426200"/>
            <a:ext cx="6514110" cy="365125"/>
          </a:xfrm>
        </p:spPr>
        <p:txBody>
          <a:bodyPr/>
          <a:lstStyle/>
          <a:p>
            <a:r>
              <a:rPr lang="en-US" smtClean="0">
                <a:solidFill>
                  <a:schemeClr val="accent2"/>
                </a:solidFill>
              </a:rPr>
              <a:t>Alex Kwan, akwan2@Illinois.edu, Team 5, UI ID: 658825907, CS 410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pPr/>
              <a:t>3</a:t>
            </a:fld>
            <a:r>
              <a:rPr lang="en-US" smtClean="0"/>
              <a:t> of 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31805" y="68192"/>
            <a:ext cx="2729978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Project Goal</a:t>
            </a:r>
            <a:endParaRPr lang="en-US" sz="4000" dirty="0">
              <a:solidFill>
                <a:schemeClr val="accent2"/>
              </a:solidFill>
            </a:endParaRPr>
          </a:p>
        </p:txBody>
      </p:sp>
      <p:pic>
        <p:nvPicPr>
          <p:cNvPr id="23" name="Audio 2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407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594"/>
    </mc:Choice>
    <mc:Fallback>
      <p:transition spd="slow" advTm="145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793C7-7933-4BEA-8767-D36C100EF9B1}" type="datetime1">
              <a:rPr lang="en-US" smtClean="0"/>
              <a:t>12/16/2017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pPr/>
              <a:t>4</a:t>
            </a:fld>
            <a:r>
              <a:rPr lang="en-US" smtClean="0"/>
              <a:t> of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1805" y="68192"/>
            <a:ext cx="2729978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Project Goal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04962" y="1314449"/>
            <a:ext cx="88296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/>
              <a:t>Question:  </a:t>
            </a:r>
          </a:p>
          <a:p>
            <a:r>
              <a:rPr lang="en-US" sz="2800" dirty="0" smtClean="0"/>
              <a:t>Can hotel reviews predict economic indicators of local economies?</a:t>
            </a:r>
            <a:endParaRPr lang="en-US" sz="2800" dirty="0"/>
          </a:p>
          <a:p>
            <a:endParaRPr lang="en-US" sz="2800" dirty="0" smtClean="0"/>
          </a:p>
          <a:p>
            <a:r>
              <a:rPr lang="en-US" sz="2800" u="sng" dirty="0" smtClean="0"/>
              <a:t>How to Answer: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Mine hotel reviews for topics.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Count documents of particular topics.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Use Granger Test to compare Topic Document Count to economic indicators like Gross Domestic Product (GDP)</a:t>
            </a:r>
          </a:p>
          <a:p>
            <a:endParaRPr lang="en-US" sz="2800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290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056"/>
    </mc:Choice>
    <mc:Fallback>
      <p:transition spd="slow" advTm="44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56288-6EB0-464D-85F8-4141C541572A}" type="datetime1">
              <a:rPr lang="en-US" smtClean="0"/>
              <a:t>12/18/2017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pPr/>
              <a:t>5</a:t>
            </a:fld>
            <a:r>
              <a:rPr lang="en-US" smtClean="0"/>
              <a:t> of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1805" y="68192"/>
            <a:ext cx="4064254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Code Walkthrough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10371" y="1343025"/>
            <a:ext cx="6438429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Data Sources:</a:t>
            </a:r>
            <a:endParaRPr lang="en-US" sz="2400" b="1" dirty="0"/>
          </a:p>
          <a:p>
            <a:endParaRPr lang="en-US" sz="2400" dirty="0" smtClean="0"/>
          </a:p>
          <a:p>
            <a:r>
              <a:rPr lang="en-US" sz="2400" dirty="0" smtClean="0">
                <a:solidFill>
                  <a:srgbClr val="0070C0"/>
                </a:solidFill>
              </a:rPr>
              <a:t>Hotel </a:t>
            </a:r>
            <a:r>
              <a:rPr lang="en-US" sz="2400" dirty="0">
                <a:solidFill>
                  <a:srgbClr val="0070C0"/>
                </a:solidFill>
              </a:rPr>
              <a:t>Reviews </a:t>
            </a:r>
            <a:endParaRPr lang="en-US" sz="2400" dirty="0" smtClean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From UCI </a:t>
            </a:r>
            <a:r>
              <a:rPr lang="en-US" sz="2400" dirty="0"/>
              <a:t>Machine Learning </a:t>
            </a:r>
            <a:r>
              <a:rPr lang="en-US" sz="2400" dirty="0" smtClean="0"/>
              <a:t>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Sampling of Chicago-area reviews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138 hotels from 2001 to 2009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 smtClean="0">
                <a:solidFill>
                  <a:srgbClr val="0070C0"/>
                </a:solidFill>
              </a:rPr>
              <a:t>Economic Indicator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From The Open Data Network </a:t>
            </a: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Chicago area Gross Domestic Product per capita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From 2003 to 2009</a:t>
            </a:r>
            <a:endParaRPr lang="en-US" sz="2400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01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583"/>
    </mc:Choice>
    <mc:Fallback>
      <p:transition spd="slow" advTm="56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56288-6EB0-464D-85F8-4141C541572A}" type="datetime1">
              <a:rPr lang="en-US" smtClean="0"/>
              <a:t>12/19/2017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pPr/>
              <a:t>6</a:t>
            </a:fld>
            <a:r>
              <a:rPr lang="en-US" smtClean="0"/>
              <a:t> of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1805" y="68192"/>
            <a:ext cx="4064254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Code Walkthrough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52995" y="1157491"/>
            <a:ext cx="10491334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Pseudo-code</a:t>
            </a:r>
            <a:endParaRPr lang="en-US" sz="2400" b="1" dirty="0"/>
          </a:p>
          <a:p>
            <a:endParaRPr lang="en-US" sz="2400" dirty="0" smtClean="0"/>
          </a:p>
          <a:p>
            <a:r>
              <a:rPr lang="en-US" sz="2400" dirty="0" smtClean="0"/>
              <a:t>Import text from hotel review files into list of texts </a:t>
            </a:r>
            <a:r>
              <a:rPr lang="en-US" sz="2400" dirty="0" smtClean="0">
                <a:solidFill>
                  <a:srgbClr val="0070C0"/>
                </a:solidFill>
              </a:rPr>
              <a:t>[lines 58-85]</a:t>
            </a:r>
          </a:p>
          <a:p>
            <a:r>
              <a:rPr lang="en-US" sz="2400" dirty="0" smtClean="0"/>
              <a:t>Extract review text and date of entries from list of texts </a:t>
            </a:r>
            <a:r>
              <a:rPr lang="en-US" sz="2400" dirty="0" smtClean="0">
                <a:solidFill>
                  <a:srgbClr val="0070C0"/>
                </a:solidFill>
              </a:rPr>
              <a:t>[lines 90-118]</a:t>
            </a:r>
          </a:p>
          <a:p>
            <a:r>
              <a:rPr lang="en-US" sz="2400" dirty="0" smtClean="0"/>
              <a:t>Use </a:t>
            </a:r>
            <a:r>
              <a:rPr lang="en-US" sz="2400" dirty="0" err="1" smtClean="0"/>
              <a:t>stm</a:t>
            </a:r>
            <a:r>
              <a:rPr lang="en-US" sz="2400" dirty="0" smtClean="0"/>
              <a:t> package to</a:t>
            </a:r>
          </a:p>
          <a:p>
            <a:r>
              <a:rPr lang="en-US" sz="2400" dirty="0" smtClean="0"/>
              <a:t>	Remove </a:t>
            </a:r>
            <a:r>
              <a:rPr lang="en-US" sz="2400" dirty="0" err="1" smtClean="0"/>
              <a:t>stopwords</a:t>
            </a:r>
            <a:r>
              <a:rPr lang="en-US" sz="2400" dirty="0" smtClean="0"/>
              <a:t> </a:t>
            </a:r>
            <a:r>
              <a:rPr lang="en-US" sz="2400" dirty="0"/>
              <a:t>&amp; </a:t>
            </a:r>
            <a:r>
              <a:rPr lang="en-US" sz="2400" dirty="0" smtClean="0"/>
              <a:t>conduct stemming </a:t>
            </a:r>
            <a:r>
              <a:rPr lang="en-US" sz="2400" dirty="0" smtClean="0">
                <a:solidFill>
                  <a:schemeClr val="accent5"/>
                </a:solidFill>
              </a:rPr>
              <a:t>[lines 124-131]</a:t>
            </a:r>
            <a:endParaRPr lang="en-US" sz="2400" dirty="0">
              <a:solidFill>
                <a:schemeClr val="accent5"/>
              </a:solidFill>
            </a:endParaRPr>
          </a:p>
          <a:p>
            <a:r>
              <a:rPr lang="en-US" sz="2400" dirty="0"/>
              <a:t>	</a:t>
            </a:r>
            <a:r>
              <a:rPr lang="en-US" sz="2400" dirty="0" smtClean="0"/>
              <a:t>Estimate appropriate number of topics </a:t>
            </a:r>
            <a:r>
              <a:rPr lang="en-US" sz="2400" dirty="0">
                <a:solidFill>
                  <a:srgbClr val="0070C0"/>
                </a:solidFill>
              </a:rPr>
              <a:t>[lines 134-157]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	this section is commented out to make execution shorter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Determine topics </a:t>
            </a:r>
            <a:r>
              <a:rPr lang="en-US" sz="2400" dirty="0" smtClean="0">
                <a:solidFill>
                  <a:srgbClr val="0070C0"/>
                </a:solidFill>
              </a:rPr>
              <a:t>[lines 159-165]</a:t>
            </a:r>
          </a:p>
          <a:p>
            <a:r>
              <a:rPr lang="en-US" sz="2400" dirty="0" smtClean="0"/>
              <a:t>Take top topic (topic1) and determine percent prevalence in corpus </a:t>
            </a:r>
            <a:r>
              <a:rPr lang="en-US" sz="2400" dirty="0" smtClean="0">
                <a:solidFill>
                  <a:srgbClr val="0070C0"/>
                </a:solidFill>
              </a:rPr>
              <a:t>[lines 169-196]</a:t>
            </a:r>
          </a:p>
          <a:p>
            <a:r>
              <a:rPr lang="en-US" sz="2400" dirty="0" smtClean="0"/>
              <a:t>Import data for Chicago GDP per capita </a:t>
            </a:r>
            <a:r>
              <a:rPr lang="en-US" sz="2400" dirty="0" smtClean="0">
                <a:solidFill>
                  <a:srgbClr val="0070C0"/>
                </a:solidFill>
              </a:rPr>
              <a:t>[lines 198-201]</a:t>
            </a:r>
          </a:p>
          <a:p>
            <a:r>
              <a:rPr lang="en-US" sz="2400" dirty="0" smtClean="0"/>
              <a:t>Perform Granger test </a:t>
            </a:r>
            <a:r>
              <a:rPr lang="en-US" sz="2400" dirty="0" smtClean="0">
                <a:solidFill>
                  <a:srgbClr val="0070C0"/>
                </a:solidFill>
              </a:rPr>
              <a:t>[lines 205-213]</a:t>
            </a:r>
          </a:p>
          <a:p>
            <a:r>
              <a:rPr lang="en-US" sz="2400" dirty="0" smtClean="0"/>
              <a:t>Plot GDP and topic1 ratio </a:t>
            </a:r>
            <a:r>
              <a:rPr lang="en-US" sz="2400" dirty="0" smtClean="0">
                <a:solidFill>
                  <a:srgbClr val="0070C0"/>
                </a:solidFill>
              </a:rPr>
              <a:t>[lines 217-231]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	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128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94"/>
    </mc:Choice>
    <mc:Fallback>
      <p:transition spd="slow" advTm="130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56288-6EB0-464D-85F8-4141C541572A}" type="datetime1">
              <a:rPr lang="en-US" smtClean="0"/>
              <a:t>12/16/2017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pPr/>
              <a:t>7</a:t>
            </a:fld>
            <a:r>
              <a:rPr lang="en-US" dirty="0" smtClean="0"/>
              <a:t> of 9 </a:t>
            </a:r>
            <a:endParaRPr lang="en-U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009775" y="1754480"/>
            <a:ext cx="8020050" cy="184665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Granger causality test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Model 1: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gdppc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~ Lags(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gdppc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, 1:1) + Lags(ratio, 1:1)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Model 2: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gdppc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~ Lags(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gdppc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, 1:1)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 smtClean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Res.Df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Df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  F       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Pr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(&gt;F)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1   3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2   4        -1   0.8338   0.4285</a:t>
            </a:r>
            <a:endParaRPr kumimoji="0" lang="en-US" altLang="en-US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1805" y="68192"/>
            <a:ext cx="2950423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Initial Results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09775" y="4394875"/>
            <a:ext cx="4656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Causality is NOT demonstrated</a:t>
            </a:r>
            <a:endParaRPr lang="en-US" sz="2800" dirty="0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823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91"/>
    </mc:Choice>
    <mc:Fallback>
      <p:transition spd="slow" advTm="35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56288-6EB0-464D-85F8-4141C541572A}" type="datetime1">
              <a:rPr lang="en-US" smtClean="0"/>
              <a:t>12/16/2017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pPr/>
              <a:t>8</a:t>
            </a:fld>
            <a:r>
              <a:rPr lang="en-US" smtClean="0"/>
              <a:t> of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372" y="776078"/>
            <a:ext cx="8992855" cy="54585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1805" y="68192"/>
            <a:ext cx="2950423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Initial Results</a:t>
            </a:r>
            <a:endParaRPr lang="en-US" sz="4000" dirty="0">
              <a:solidFill>
                <a:schemeClr val="accent2"/>
              </a:solidFill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78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58"/>
    </mc:Choice>
    <mc:Fallback>
      <p:transition spd="slow" advTm="45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56288-6EB0-464D-85F8-4141C541572A}" type="datetime1">
              <a:rPr lang="en-US" smtClean="0"/>
              <a:t>12/18/2017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Alex Kwan, akwan2@Illinois.edu, Team 5, UI ID: 658825907, CS 410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9B8CF-D502-45EF-8277-FE9C2172133B}" type="slidenum">
              <a:rPr lang="en-US" smtClean="0"/>
              <a:pPr/>
              <a:t>9</a:t>
            </a:fld>
            <a:r>
              <a:rPr lang="en-US" smtClean="0"/>
              <a:t> of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1805" y="68192"/>
            <a:ext cx="4375365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Potential Next Steps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19487" y="1647825"/>
            <a:ext cx="811228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Try with other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Different Locations (San Francisco, Dubai, etc.)</a:t>
            </a: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Different Economic Indicators (Personal Income, Literacy)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Segment data with greater granularity – include seasons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Try with different topics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Implement better data gathering – web scraping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856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068"/>
    </mc:Choice>
    <mc:Fallback>
      <p:transition spd="slow" advTm="73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4854</TotalTime>
  <Words>439</Words>
  <Application>Microsoft Office PowerPoint</Application>
  <PresentationFormat>Widescreen</PresentationFormat>
  <Paragraphs>99</Paragraphs>
  <Slides>9</Slides>
  <Notes>1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Lucida Console</vt:lpstr>
      <vt:lpstr>Office Theme</vt:lpstr>
      <vt:lpstr>Joint Analysis of Hotel Reviews &amp; Historical Local Economy Metrics for Causal Topics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alexatsunfolding</dc:creator>
  <cp:lastModifiedBy>alexatsunfolding</cp:lastModifiedBy>
  <cp:revision>18</cp:revision>
  <dcterms:created xsi:type="dcterms:W3CDTF">2017-12-14T06:57:52Z</dcterms:created>
  <dcterms:modified xsi:type="dcterms:W3CDTF">2017-12-20T07:10:41Z</dcterms:modified>
</cp:coreProperties>
</file>

<file path=docProps/thumbnail.jpeg>
</file>